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5" r:id="rId10"/>
    <p:sldId id="264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24" y="-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8CABE1-973C-42CD-9CEE-502B0FC4AF03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E1D8E62-F5A1-4C3D-A487-8AAE7A5C93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64169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Параллельные прямые</a:t>
            </a:r>
          </a:p>
          <a:p>
            <a:pPr marL="4572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Две прямые в пространстве называются параллельными, если они лежат в одной плоскости и не пересекаются.</a:t>
            </a:r>
          </a:p>
          <a:p>
            <a:pPr marL="4572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Параллельные прямая и плоскость</a:t>
            </a:r>
          </a:p>
          <a:p>
            <a:pPr marL="4572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Прямая и плоскость называются параллельными, если они не имеют общих точек.</a:t>
            </a:r>
          </a:p>
          <a:p>
            <a:pPr marL="4572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Параллельные плоскости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3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6288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dirty="0" smtClean="0"/>
              <a:t>Параллельные плоскости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15816" y="5445224"/>
            <a:ext cx="5896744" cy="108012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МАОУ  «</a:t>
            </a:r>
            <a:r>
              <a:rPr lang="ru-RU" b="1" i="1" dirty="0" err="1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Ефимовская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 СОШ»</a:t>
            </a:r>
          </a:p>
          <a:p>
            <a:pPr marL="45720" indent="0" algn="ctr">
              <a:buNone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Гаврилина Наталья Николаевна,</a:t>
            </a:r>
          </a:p>
          <a:p>
            <a:pPr marL="45720" indent="0" algn="ctr">
              <a:buNone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учитель математики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1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1148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effectLst/>
              </a:rPr>
              <a:t>Сопоставьте начала предложений из левого столбца с их продолжением из правого. </a:t>
            </a: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Сформулируйте </a:t>
            </a:r>
            <a:r>
              <a:rPr lang="ru-RU" sz="2400" dirty="0">
                <a:effectLst/>
              </a:rPr>
              <a:t>получившиеся </a:t>
            </a:r>
            <a:r>
              <a:rPr lang="ru-RU" sz="2400" dirty="0" smtClean="0">
                <a:effectLst/>
              </a:rPr>
              <a:t>предложения.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07504" y="1484783"/>
            <a:ext cx="4320480" cy="5096991"/>
          </a:xfrm>
        </p:spPr>
        <p:txBody>
          <a:bodyPr>
            <a:noAutofit/>
          </a:bodyPr>
          <a:lstStyle/>
          <a:p>
            <a:pPr lvl="0"/>
            <a:r>
              <a:rPr lang="ru-RU" sz="1600" dirty="0"/>
              <a:t>Если два угла одного треугольника соответственно равны двум углам другого треугольника, то </a:t>
            </a:r>
            <a:r>
              <a:rPr lang="ru-RU" sz="1600" dirty="0" smtClean="0"/>
              <a:t>…</a:t>
            </a:r>
          </a:p>
          <a:p>
            <a:pPr lvl="0"/>
            <a:r>
              <a:rPr lang="ru-RU" sz="1600" dirty="0" smtClean="0"/>
              <a:t>Если </a:t>
            </a:r>
            <a:r>
              <a:rPr lang="ru-RU" sz="1600" dirty="0"/>
              <a:t>плоскость проходит через данную прямую, параллельную другой плоскости, и пересекает эту плоскость, то </a:t>
            </a:r>
            <a:r>
              <a:rPr lang="ru-RU" sz="1600" dirty="0" smtClean="0"/>
              <a:t>…</a:t>
            </a:r>
            <a:endParaRPr lang="ru-RU" sz="1600" dirty="0"/>
          </a:p>
          <a:p>
            <a:pPr lvl="0"/>
            <a:r>
              <a:rPr lang="ru-RU" sz="1600" dirty="0"/>
              <a:t>Если две стороны одного треугольника пропорциональны двум сторонам другого треугольника и углы, заключенные между ними равны, то</a:t>
            </a:r>
            <a:r>
              <a:rPr lang="ru-RU" sz="1600" dirty="0" smtClean="0"/>
              <a:t>…</a:t>
            </a:r>
            <a:endParaRPr lang="ru-RU" sz="1600" dirty="0"/>
          </a:p>
          <a:p>
            <a:pPr lvl="0"/>
            <a:r>
              <a:rPr lang="ru-RU" sz="1600" dirty="0"/>
              <a:t>Если две плоскости имеют общую точку, то</a:t>
            </a:r>
            <a:r>
              <a:rPr lang="ru-RU" sz="1600" dirty="0" smtClean="0"/>
              <a:t>…</a:t>
            </a:r>
            <a:endParaRPr lang="ru-RU" sz="1600" dirty="0"/>
          </a:p>
          <a:p>
            <a:r>
              <a:rPr lang="ru-RU" sz="1600" dirty="0"/>
              <a:t>Если три стороны одного треугольника пропорциональны трем сторонам другого треугольника, то …</a:t>
            </a:r>
            <a:endParaRPr lang="ru-RU" sz="16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5076056" y="1484783"/>
            <a:ext cx="3346704" cy="503984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Она параллельна данной плоскости.</a:t>
            </a:r>
          </a:p>
          <a:p>
            <a:pPr marL="45720" indent="0">
              <a:buNone/>
            </a:pPr>
            <a:endParaRPr lang="ru-RU" dirty="0"/>
          </a:p>
          <a:p>
            <a:pPr lvl="0"/>
            <a:r>
              <a:rPr lang="ru-RU" dirty="0"/>
              <a:t>Такие треугольники равны.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lvl="0"/>
            <a:r>
              <a:rPr lang="ru-RU" dirty="0"/>
              <a:t>Такие треугольники подобны.</a:t>
            </a:r>
          </a:p>
          <a:p>
            <a:pPr marL="45720" indent="0">
              <a:buNone/>
            </a:pPr>
            <a:endParaRPr lang="ru-RU" dirty="0"/>
          </a:p>
          <a:p>
            <a:pPr lvl="0"/>
            <a:r>
              <a:rPr lang="ru-RU" dirty="0"/>
              <a:t>Линия пересечения плоскостей параллельна данной прямой.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Имеют общую прямую, на которой лежат все общие точки этих плоскостей.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79912" y="1772816"/>
            <a:ext cx="1440160" cy="144016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294262" y="4653136"/>
            <a:ext cx="1069826" cy="936104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052317" y="2777344"/>
            <a:ext cx="1311771" cy="1559185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294262" y="3371850"/>
            <a:ext cx="1001638" cy="1929358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4189487" y="3284984"/>
            <a:ext cx="1030585" cy="601216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11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640" y="0"/>
            <a:ext cx="6512511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Параллельные плоскости в природе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5734050"/>
            <a:ext cx="8569325" cy="8636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i="1" dirty="0" smtClean="0"/>
              <a:t>Если стоять спиной к водопаду, скалы образуют геометрически правильные параллельные плоскости</a:t>
            </a:r>
            <a:r>
              <a:rPr lang="ru-RU" sz="700" dirty="0" smtClean="0"/>
              <a:t/>
            </a:r>
            <a:br>
              <a:rPr lang="ru-RU" sz="700" dirty="0" smtClean="0"/>
            </a:br>
            <a:endParaRPr lang="ru-RU" sz="700" dirty="0" smtClean="0"/>
          </a:p>
        </p:txBody>
      </p:sp>
      <p:pic>
        <p:nvPicPr>
          <p:cNvPr id="5124" name="Picture 7" descr="138.98 КБ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1268413"/>
            <a:ext cx="6985000" cy="410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754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Параллельные плоскости в технике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5445125"/>
            <a:ext cx="8286750" cy="6477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i="1" smtClean="0"/>
              <a:t>Параллельные плоскости «летают»</a:t>
            </a:r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84313"/>
            <a:ext cx="5903913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68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16632"/>
            <a:ext cx="7632650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Параллельные плоскости в быту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000" smtClean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87900" y="1700213"/>
            <a:ext cx="4038600" cy="4281487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своей сущности и основе геометрия –это пространственное воображение, пронизанное и организованное строгой логикой 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ней всегда присутствуют эти два неразрывно связанных элемента: наглядная картина и точная формулировка, строгий логический вывод.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Там, где нет одной из этих сторон, нет и подлинной геометрии.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200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000" b="1" i="1" dirty="0" smtClean="0"/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00213"/>
            <a:ext cx="3959225" cy="402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80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6" y="125413"/>
            <a:ext cx="6512511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Параллельные плоскости в искусстве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3860800"/>
            <a:ext cx="2160587" cy="1079500"/>
          </a:xfrm>
          <a:prstGeom prst="rect">
            <a:avLst/>
          </a:prstGeom>
        </p:spPr>
        <p:txBody>
          <a:bodyPr/>
          <a:lstStyle/>
          <a:p>
            <a:pPr marL="45720" indent="0" eaLnBrk="1" hangingPunct="1">
              <a:lnSpc>
                <a:spcPct val="90000"/>
              </a:lnSpc>
              <a:buNone/>
            </a:pPr>
            <a:r>
              <a:rPr lang="ru-RU" sz="2400" b="1" dirty="0" err="1" smtClean="0"/>
              <a:t>Д.Грин</a:t>
            </a:r>
            <a:r>
              <a:rPr lang="ru-RU" sz="2400" b="1" dirty="0" smtClean="0"/>
              <a:t> </a:t>
            </a:r>
            <a:endParaRPr lang="ru-RU" sz="2400" b="1" dirty="0" smtClean="0"/>
          </a:p>
          <a:p>
            <a:pPr marL="45720" indent="0" eaLnBrk="1" hangingPunct="1">
              <a:lnSpc>
                <a:spcPct val="90000"/>
              </a:lnSpc>
              <a:buNone/>
            </a:pPr>
            <a:r>
              <a:rPr lang="ru-RU" sz="2400" b="1" dirty="0" smtClean="0"/>
              <a:t>«Мечты»</a:t>
            </a: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5445125"/>
            <a:ext cx="8575675" cy="863600"/>
          </a:xfrm>
          <a:prstGeom prst="rect">
            <a:avLst/>
          </a:prstGeom>
        </p:spPr>
        <p:txBody>
          <a:bodyPr/>
          <a:lstStyle/>
          <a:p>
            <a:pPr marL="45720" indent="0" algn="ctr" eaLnBrk="1" hangingPunct="1">
              <a:lnSpc>
                <a:spcPct val="90000"/>
              </a:lnSpc>
              <a:buNone/>
            </a:pPr>
            <a:r>
              <a:rPr lang="ru-RU" i="1" dirty="0" smtClean="0"/>
              <a:t>Силуэты мальчика расположены в параллельных плоскостях</a:t>
            </a:r>
          </a:p>
        </p:txBody>
      </p:sp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268413"/>
            <a:ext cx="61928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17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201622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Две плоскости называются параллельными, если они не пересекаются.</a:t>
            </a:r>
            <a:endParaRPr lang="ru-RU" sz="3600" dirty="0"/>
          </a:p>
        </p:txBody>
      </p:sp>
      <p:sp>
        <p:nvSpPr>
          <p:cNvPr id="5" name="AutoShape 25"/>
          <p:cNvSpPr>
            <a:spLocks noChangeArrowheads="1"/>
          </p:cNvSpPr>
          <p:nvPr/>
        </p:nvSpPr>
        <p:spPr bwMode="auto">
          <a:xfrm>
            <a:off x="899592" y="4077072"/>
            <a:ext cx="3382962" cy="865188"/>
          </a:xfrm>
          <a:prstGeom prst="parallelogram">
            <a:avLst>
              <a:gd name="adj" fmla="val 9775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1115616" y="2564904"/>
            <a:ext cx="3382962" cy="865188"/>
          </a:xfrm>
          <a:prstGeom prst="parallelogram">
            <a:avLst>
              <a:gd name="adj" fmla="val 9775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299380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el-G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4509666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2828835"/>
            <a:ext cx="15744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4800" b="1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4800" b="1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32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627313" y="692696"/>
            <a:ext cx="3816350" cy="504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Плоскости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 rot="3137879">
            <a:off x="5257884" y="1969011"/>
            <a:ext cx="1953307" cy="144463"/>
          </a:xfrm>
          <a:prstGeom prst="notchedRightArrow">
            <a:avLst>
              <a:gd name="adj1" fmla="val 50000"/>
              <a:gd name="adj2" fmla="val 26153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 rot="7511886">
            <a:off x="1590225" y="1953126"/>
            <a:ext cx="1872247" cy="170826"/>
          </a:xfrm>
          <a:prstGeom prst="notchedRightArrow">
            <a:avLst>
              <a:gd name="adj1" fmla="val 50000"/>
              <a:gd name="adj2" fmla="val 26153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539750" y="2852738"/>
            <a:ext cx="3816350" cy="504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9900"/>
                </a:solidFill>
                <a:latin typeface="Times New Roman" pitchFamily="18" charset="0"/>
              </a:rPr>
              <a:t>Пересекаются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5148263" y="2852738"/>
            <a:ext cx="3816350" cy="504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</a:rPr>
              <a:t>Параллельны</a:t>
            </a:r>
          </a:p>
        </p:txBody>
      </p:sp>
      <p:grpSp>
        <p:nvGrpSpPr>
          <p:cNvPr id="48136" name="Group 8"/>
          <p:cNvGrpSpPr>
            <a:grpSpLocks/>
          </p:cNvGrpSpPr>
          <p:nvPr/>
        </p:nvGrpSpPr>
        <p:grpSpPr bwMode="auto">
          <a:xfrm>
            <a:off x="539750" y="3721100"/>
            <a:ext cx="2274888" cy="2112963"/>
            <a:chOff x="340" y="2432"/>
            <a:chExt cx="1433" cy="1370"/>
          </a:xfrm>
        </p:grpSpPr>
        <p:sp>
          <p:nvSpPr>
            <p:cNvPr id="4113" name="Text Box 9"/>
            <p:cNvSpPr txBox="1">
              <a:spLocks noChangeArrowheads="1"/>
            </p:cNvSpPr>
            <p:nvPr/>
          </p:nvSpPr>
          <p:spPr bwMode="auto">
            <a:xfrm>
              <a:off x="385" y="3113"/>
              <a:ext cx="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 sz="2800" b="1">
                  <a:latin typeface="Times New Roman" pitchFamily="18" charset="0"/>
                  <a:cs typeface="Times New Roman" pitchFamily="18" charset="0"/>
                </a:rPr>
                <a:t>α</a:t>
              </a:r>
            </a:p>
          </p:txBody>
        </p:sp>
        <p:sp>
          <p:nvSpPr>
            <p:cNvPr id="4114" name="Freeform 10"/>
            <p:cNvSpPr>
              <a:spLocks/>
            </p:cNvSpPr>
            <p:nvPr/>
          </p:nvSpPr>
          <p:spPr bwMode="auto">
            <a:xfrm>
              <a:off x="613" y="3131"/>
              <a:ext cx="906" cy="2"/>
            </a:xfrm>
            <a:custGeom>
              <a:avLst/>
              <a:gdLst>
                <a:gd name="T0" fmla="*/ 0 w 1476"/>
                <a:gd name="T1" fmla="*/ 0 h 2"/>
                <a:gd name="T2" fmla="*/ 906 w 1476"/>
                <a:gd name="T3" fmla="*/ 2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76" h="2">
                  <a:moveTo>
                    <a:pt x="0" y="0"/>
                  </a:moveTo>
                  <a:lnTo>
                    <a:pt x="1476" y="2"/>
                  </a:lnTo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Freeform 11"/>
            <p:cNvSpPr>
              <a:spLocks/>
            </p:cNvSpPr>
            <p:nvPr/>
          </p:nvSpPr>
          <p:spPr bwMode="auto">
            <a:xfrm>
              <a:off x="600" y="2432"/>
              <a:ext cx="5" cy="689"/>
            </a:xfrm>
            <a:custGeom>
              <a:avLst/>
              <a:gdLst>
                <a:gd name="T0" fmla="*/ 0 w 9"/>
                <a:gd name="T1" fmla="*/ 689 h 1104"/>
                <a:gd name="T2" fmla="*/ 5 w 9"/>
                <a:gd name="T3" fmla="*/ 0 h 110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1104">
                  <a:moveTo>
                    <a:pt x="0" y="1104"/>
                  </a:moveTo>
                  <a:lnTo>
                    <a:pt x="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6" name="Freeform 12"/>
            <p:cNvSpPr>
              <a:spLocks/>
            </p:cNvSpPr>
            <p:nvPr/>
          </p:nvSpPr>
          <p:spPr bwMode="auto">
            <a:xfrm>
              <a:off x="1519" y="2444"/>
              <a:ext cx="12" cy="1337"/>
            </a:xfrm>
            <a:custGeom>
              <a:avLst/>
              <a:gdLst>
                <a:gd name="T0" fmla="*/ 0 w 19"/>
                <a:gd name="T1" fmla="*/ 1337 h 2141"/>
                <a:gd name="T2" fmla="*/ 12 w 19"/>
                <a:gd name="T3" fmla="*/ 0 h 21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2141">
                  <a:moveTo>
                    <a:pt x="0" y="2141"/>
                  </a:moveTo>
                  <a:lnTo>
                    <a:pt x="1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7" name="Freeform 13"/>
            <p:cNvSpPr>
              <a:spLocks/>
            </p:cNvSpPr>
            <p:nvPr/>
          </p:nvSpPr>
          <p:spPr bwMode="auto">
            <a:xfrm>
              <a:off x="605" y="2438"/>
              <a:ext cx="932" cy="1"/>
            </a:xfrm>
            <a:custGeom>
              <a:avLst/>
              <a:gdLst>
                <a:gd name="T0" fmla="*/ 0 w 1517"/>
                <a:gd name="T1" fmla="*/ 0 h 1"/>
                <a:gd name="T2" fmla="*/ 932 w 1517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17" h="1">
                  <a:moveTo>
                    <a:pt x="0" y="0"/>
                  </a:moveTo>
                  <a:lnTo>
                    <a:pt x="1517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8" name="Freeform 14"/>
            <p:cNvSpPr>
              <a:spLocks/>
            </p:cNvSpPr>
            <p:nvPr/>
          </p:nvSpPr>
          <p:spPr bwMode="auto">
            <a:xfrm>
              <a:off x="1531" y="2923"/>
              <a:ext cx="242" cy="7"/>
            </a:xfrm>
            <a:custGeom>
              <a:avLst/>
              <a:gdLst>
                <a:gd name="T0" fmla="*/ 0 w 394"/>
                <a:gd name="T1" fmla="*/ 0 h 10"/>
                <a:gd name="T2" fmla="*/ 242 w 394"/>
                <a:gd name="T3" fmla="*/ 7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94" h="10">
                  <a:moveTo>
                    <a:pt x="0" y="0"/>
                  </a:moveTo>
                  <a:lnTo>
                    <a:pt x="394" y="1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9" name="Freeform 15"/>
            <p:cNvSpPr>
              <a:spLocks/>
            </p:cNvSpPr>
            <p:nvPr/>
          </p:nvSpPr>
          <p:spPr bwMode="auto">
            <a:xfrm>
              <a:off x="594" y="3121"/>
              <a:ext cx="6" cy="240"/>
            </a:xfrm>
            <a:custGeom>
              <a:avLst/>
              <a:gdLst>
                <a:gd name="T0" fmla="*/ 0 w 10"/>
                <a:gd name="T1" fmla="*/ 240 h 384"/>
                <a:gd name="T2" fmla="*/ 6 w 10"/>
                <a:gd name="T3" fmla="*/ 0 h 38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384">
                  <a:moveTo>
                    <a:pt x="0" y="384"/>
                  </a:moveTo>
                  <a:lnTo>
                    <a:pt x="1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0" name="Freeform 16"/>
            <p:cNvSpPr>
              <a:spLocks/>
            </p:cNvSpPr>
            <p:nvPr/>
          </p:nvSpPr>
          <p:spPr bwMode="auto">
            <a:xfrm>
              <a:off x="588" y="3367"/>
              <a:ext cx="6" cy="396"/>
            </a:xfrm>
            <a:custGeom>
              <a:avLst/>
              <a:gdLst>
                <a:gd name="T0" fmla="*/ 0 w 10"/>
                <a:gd name="T1" fmla="*/ 396 h 633"/>
                <a:gd name="T2" fmla="*/ 6 w 10"/>
                <a:gd name="T3" fmla="*/ 0 h 63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633">
                  <a:moveTo>
                    <a:pt x="0" y="633"/>
                  </a:moveTo>
                  <a:lnTo>
                    <a:pt x="1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1" name="Freeform 17"/>
            <p:cNvSpPr>
              <a:spLocks/>
            </p:cNvSpPr>
            <p:nvPr/>
          </p:nvSpPr>
          <p:spPr bwMode="auto">
            <a:xfrm>
              <a:off x="588" y="3763"/>
              <a:ext cx="926" cy="6"/>
            </a:xfrm>
            <a:custGeom>
              <a:avLst/>
              <a:gdLst>
                <a:gd name="T0" fmla="*/ 0 w 1508"/>
                <a:gd name="T1" fmla="*/ 0 h 10"/>
                <a:gd name="T2" fmla="*/ 926 w 1508"/>
                <a:gd name="T3" fmla="*/ 6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08" h="10">
                  <a:moveTo>
                    <a:pt x="0" y="0"/>
                  </a:moveTo>
                  <a:lnTo>
                    <a:pt x="1508" y="1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2" name="Freeform 18"/>
            <p:cNvSpPr>
              <a:spLocks/>
            </p:cNvSpPr>
            <p:nvPr/>
          </p:nvSpPr>
          <p:spPr bwMode="auto">
            <a:xfrm>
              <a:off x="594" y="2912"/>
              <a:ext cx="271" cy="228"/>
            </a:xfrm>
            <a:custGeom>
              <a:avLst/>
              <a:gdLst>
                <a:gd name="T0" fmla="*/ 0 w 442"/>
                <a:gd name="T1" fmla="*/ 228 h 365"/>
                <a:gd name="T2" fmla="*/ 271 w 442"/>
                <a:gd name="T3" fmla="*/ 0 h 36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42" h="365">
                  <a:moveTo>
                    <a:pt x="0" y="365"/>
                  </a:moveTo>
                  <a:lnTo>
                    <a:pt x="442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3" name="Freeform 19"/>
            <p:cNvSpPr>
              <a:spLocks/>
            </p:cNvSpPr>
            <p:nvPr/>
          </p:nvSpPr>
          <p:spPr bwMode="auto">
            <a:xfrm>
              <a:off x="340" y="3121"/>
              <a:ext cx="260" cy="240"/>
            </a:xfrm>
            <a:custGeom>
              <a:avLst/>
              <a:gdLst>
                <a:gd name="T0" fmla="*/ 0 w 423"/>
                <a:gd name="T1" fmla="*/ 240 h 384"/>
                <a:gd name="T2" fmla="*/ 260 w 423"/>
                <a:gd name="T3" fmla="*/ 0 h 38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23" h="384">
                  <a:moveTo>
                    <a:pt x="0" y="384"/>
                  </a:moveTo>
                  <a:lnTo>
                    <a:pt x="423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4" name="Freeform 20"/>
            <p:cNvSpPr>
              <a:spLocks/>
            </p:cNvSpPr>
            <p:nvPr/>
          </p:nvSpPr>
          <p:spPr bwMode="auto">
            <a:xfrm>
              <a:off x="871" y="2912"/>
              <a:ext cx="666" cy="11"/>
            </a:xfrm>
            <a:custGeom>
              <a:avLst/>
              <a:gdLst>
                <a:gd name="T0" fmla="*/ 0 w 1085"/>
                <a:gd name="T1" fmla="*/ 0 h 19"/>
                <a:gd name="T2" fmla="*/ 666 w 1085"/>
                <a:gd name="T3" fmla="*/ 11 h 1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85" h="19">
                  <a:moveTo>
                    <a:pt x="0" y="0"/>
                  </a:moveTo>
                  <a:lnTo>
                    <a:pt x="1085" y="19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5" name="Freeform 21"/>
            <p:cNvSpPr>
              <a:spLocks/>
            </p:cNvSpPr>
            <p:nvPr/>
          </p:nvSpPr>
          <p:spPr bwMode="auto">
            <a:xfrm>
              <a:off x="1231" y="2930"/>
              <a:ext cx="542" cy="443"/>
            </a:xfrm>
            <a:custGeom>
              <a:avLst/>
              <a:gdLst>
                <a:gd name="T0" fmla="*/ 0 w 883"/>
                <a:gd name="T1" fmla="*/ 443 h 710"/>
                <a:gd name="T2" fmla="*/ 542 w 883"/>
                <a:gd name="T3" fmla="*/ 0 h 7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83" h="710">
                  <a:moveTo>
                    <a:pt x="0" y="710"/>
                  </a:moveTo>
                  <a:lnTo>
                    <a:pt x="883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6" name="Freeform 22"/>
            <p:cNvSpPr>
              <a:spLocks/>
            </p:cNvSpPr>
            <p:nvPr/>
          </p:nvSpPr>
          <p:spPr bwMode="auto">
            <a:xfrm>
              <a:off x="340" y="3373"/>
              <a:ext cx="902" cy="1"/>
            </a:xfrm>
            <a:custGeom>
              <a:avLst/>
              <a:gdLst>
                <a:gd name="T0" fmla="*/ 0 w 1469"/>
                <a:gd name="T1" fmla="*/ 0 h 1"/>
                <a:gd name="T2" fmla="*/ 902 w 146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69" h="1">
                  <a:moveTo>
                    <a:pt x="0" y="0"/>
                  </a:moveTo>
                  <a:lnTo>
                    <a:pt x="146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27" name="Text Box 23"/>
            <p:cNvSpPr txBox="1">
              <a:spLocks noChangeArrowheads="1"/>
            </p:cNvSpPr>
            <p:nvPr/>
          </p:nvSpPr>
          <p:spPr bwMode="auto">
            <a:xfrm>
              <a:off x="1247" y="3475"/>
              <a:ext cx="23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 sz="2800" b="1" i="1">
                  <a:latin typeface="Times New Roman" pitchFamily="18" charset="0"/>
                  <a:cs typeface="Times New Roman" pitchFamily="18" charset="0"/>
                </a:rPr>
                <a:t>β</a:t>
              </a:r>
            </a:p>
          </p:txBody>
        </p:sp>
      </p:grpSp>
      <p:sp>
        <p:nvSpPr>
          <p:cNvPr id="48152" name="AutoShape 24"/>
          <p:cNvSpPr>
            <a:spLocks noChangeArrowheads="1"/>
          </p:cNvSpPr>
          <p:nvPr/>
        </p:nvSpPr>
        <p:spPr bwMode="auto">
          <a:xfrm>
            <a:off x="5724525" y="4508500"/>
            <a:ext cx="3168650" cy="863600"/>
          </a:xfrm>
          <a:prstGeom prst="parallelogram">
            <a:avLst>
              <a:gd name="adj" fmla="val 9172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53" name="AutoShape 25"/>
          <p:cNvSpPr>
            <a:spLocks noChangeArrowheads="1"/>
          </p:cNvSpPr>
          <p:nvPr/>
        </p:nvSpPr>
        <p:spPr bwMode="auto">
          <a:xfrm>
            <a:off x="5364163" y="3933825"/>
            <a:ext cx="3382962" cy="865188"/>
          </a:xfrm>
          <a:prstGeom prst="parallelogram">
            <a:avLst>
              <a:gd name="adj" fmla="val 9775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54" name="Text Box 26"/>
          <p:cNvSpPr txBox="1">
            <a:spLocks noChangeArrowheads="1"/>
          </p:cNvSpPr>
          <p:nvPr/>
        </p:nvSpPr>
        <p:spPr bwMode="auto">
          <a:xfrm>
            <a:off x="7812088" y="4868863"/>
            <a:ext cx="3667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800" b="1" i="1" dirty="0">
                <a:latin typeface="Times New Roman" pitchFamily="18" charset="0"/>
                <a:cs typeface="Times New Roman" pitchFamily="18" charset="0"/>
              </a:rPr>
              <a:t>β</a:t>
            </a:r>
          </a:p>
        </p:txBody>
      </p:sp>
      <p:sp>
        <p:nvSpPr>
          <p:cNvPr id="48155" name="Text Box 27"/>
          <p:cNvSpPr txBox="1">
            <a:spLocks noChangeArrowheads="1"/>
          </p:cNvSpPr>
          <p:nvPr/>
        </p:nvSpPr>
        <p:spPr bwMode="auto">
          <a:xfrm>
            <a:off x="7596188" y="4292600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800" b="1" dirty="0">
                <a:latin typeface="Times New Roman" pitchFamily="18" charset="0"/>
                <a:cs typeface="Times New Roman" pitchFamily="18" charset="0"/>
              </a:rPr>
              <a:t>α</a:t>
            </a:r>
          </a:p>
        </p:txBody>
      </p:sp>
      <p:sp>
        <p:nvSpPr>
          <p:cNvPr id="4109" name="Rectangle 28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6948488" y="5734050"/>
            <a:ext cx="1943100" cy="5778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l-GR" sz="4000" b="1" i="1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4000" b="1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1" name="Rectangle 30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539750" y="6092825"/>
            <a:ext cx="2519363" cy="504825"/>
          </a:xfrm>
          <a:prstGeom prst="rect">
            <a:avLst/>
          </a:prstGeom>
          <a:solidFill>
            <a:srgbClr val="FFEB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l-GR" sz="4000" b="1" i="1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∩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4000" b="1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nimBg="1"/>
      <p:bldP spid="48132" grpId="0" animBg="1"/>
      <p:bldP spid="48133" grpId="0" animBg="1"/>
      <p:bldP spid="48134" grpId="0" animBg="1"/>
      <p:bldP spid="48135" grpId="0" animBg="1"/>
      <p:bldP spid="48152" grpId="0" animBg="1"/>
      <p:bldP spid="48153" grpId="0" animBg="1"/>
      <p:bldP spid="48154" grpId="0"/>
      <p:bldP spid="48155" grpId="0"/>
      <p:bldP spid="48157" grpId="0" animBg="1"/>
      <p:bldP spid="481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12879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Разноуровневая работа</a:t>
            </a:r>
            <a:endParaRPr lang="ru-RU" dirty="0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467544" y="5085184"/>
            <a:ext cx="4392488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/>
              <a:t>1 уровень    № 49</a:t>
            </a:r>
            <a:endParaRPr lang="ru-RU" sz="3200" b="1" dirty="0"/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179360" y="3573016"/>
            <a:ext cx="4392488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2 уровень № 54 а</a:t>
            </a:r>
            <a:endParaRPr lang="ru-RU" sz="3200" b="1" dirty="0"/>
          </a:p>
        </p:txBody>
      </p:sp>
      <p:sp>
        <p:nvSpPr>
          <p:cNvPr id="7" name="Управляющая кнопка: настраиваемая 6">
            <a:hlinkClick r:id="" action="ppaction://noaction" highlightClick="1"/>
          </p:cNvPr>
          <p:cNvSpPr/>
          <p:nvPr/>
        </p:nvSpPr>
        <p:spPr>
          <a:xfrm>
            <a:off x="4067944" y="2132856"/>
            <a:ext cx="4389416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 уровень № 54 </a:t>
            </a:r>
            <a:r>
              <a:rPr lang="ru-RU" sz="3200" b="1" dirty="0" err="1" smtClean="0"/>
              <a:t>а,б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220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628800"/>
            <a:ext cx="7416824" cy="3474720"/>
          </a:xfrm>
        </p:spPr>
        <p:txBody>
          <a:bodyPr>
            <a:normAutofit/>
          </a:bodyPr>
          <a:lstStyle/>
          <a:p>
            <a:pPr marL="365760" lvl="1" indent="0" algn="ctr">
              <a:buNone/>
            </a:pPr>
            <a:r>
              <a:rPr lang="ru-RU" sz="3800" dirty="0">
                <a:solidFill>
                  <a:schemeClr val="tx1"/>
                </a:solidFill>
              </a:rPr>
              <a:t>теория (п. 10</a:t>
            </a:r>
            <a:r>
              <a:rPr lang="ru-RU" sz="3800" dirty="0" smtClean="0">
                <a:solidFill>
                  <a:schemeClr val="tx1"/>
                </a:solidFill>
              </a:rPr>
              <a:t>),</a:t>
            </a:r>
          </a:p>
          <a:p>
            <a:pPr marL="365760" lvl="1" indent="0" algn="ctr">
              <a:buNone/>
            </a:pPr>
            <a:r>
              <a:rPr lang="ru-RU" sz="3800" dirty="0" smtClean="0">
                <a:solidFill>
                  <a:schemeClr val="tx1"/>
                </a:solidFill>
              </a:rPr>
              <a:t>№№ </a:t>
            </a:r>
            <a:r>
              <a:rPr lang="ru-RU" sz="3800" dirty="0">
                <a:solidFill>
                  <a:schemeClr val="tx1"/>
                </a:solidFill>
              </a:rPr>
              <a:t>50, 52, 53.</a:t>
            </a:r>
          </a:p>
        </p:txBody>
      </p:sp>
    </p:spTree>
    <p:extLst>
      <p:ext uri="{BB962C8B-B14F-4D97-AF65-F5344CB8AC3E}">
        <p14:creationId xmlns:p14="http://schemas.microsoft.com/office/powerpoint/2010/main" val="260811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18"/>
            <a:ext cx="7992559" cy="5681473"/>
          </a:xfrm>
        </p:spPr>
        <p:txBody>
          <a:bodyPr>
            <a:normAutofit/>
          </a:bodyPr>
          <a:lstStyle/>
          <a:p>
            <a:pPr lvl="0" algn="ctr"/>
            <a:r>
              <a:rPr lang="ru-RU" sz="3600" dirty="0"/>
              <a:t>На уроке я работал…</a:t>
            </a:r>
          </a:p>
          <a:p>
            <a:pPr lvl="0" algn="ctr"/>
            <a:r>
              <a:rPr lang="ru-RU" sz="3600" dirty="0"/>
              <a:t>Своей работой на уроке я…</a:t>
            </a:r>
          </a:p>
          <a:p>
            <a:pPr lvl="0" algn="ctr"/>
            <a:r>
              <a:rPr lang="ru-RU" sz="3600" dirty="0"/>
              <a:t>Урок для меня показался…</a:t>
            </a:r>
          </a:p>
          <a:p>
            <a:pPr lvl="0" algn="ctr"/>
            <a:r>
              <a:rPr lang="ru-RU" sz="3600" dirty="0"/>
              <a:t>За урок я…</a:t>
            </a:r>
          </a:p>
          <a:p>
            <a:pPr lvl="0" algn="ctr"/>
            <a:r>
              <a:rPr lang="ru-RU" sz="3600" dirty="0"/>
              <a:t>Мое настроение…</a:t>
            </a:r>
          </a:p>
          <a:p>
            <a:pPr lvl="0" algn="ctr"/>
            <a:r>
              <a:rPr lang="ru-RU" sz="3600" dirty="0"/>
              <a:t>Материал урока мне был…</a:t>
            </a:r>
          </a:p>
          <a:p>
            <a:pPr lvl="0" algn="ctr"/>
            <a:r>
              <a:rPr lang="ru-RU" sz="3600" dirty="0"/>
              <a:t>Домашнее задание…</a:t>
            </a:r>
          </a:p>
        </p:txBody>
      </p:sp>
    </p:spTree>
    <p:extLst>
      <p:ext uri="{BB962C8B-B14F-4D97-AF65-F5344CB8AC3E}">
        <p14:creationId xmlns:p14="http://schemas.microsoft.com/office/powerpoint/2010/main" val="401412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</TotalTime>
  <Words>340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Параллельные плоскости</vt:lpstr>
      <vt:lpstr>Сопоставьте начала предложений из левого столбца с их продолжением из правого.  Сформулируйте получившиеся предложения. </vt:lpstr>
      <vt:lpstr>Параллельные плоскости в природе</vt:lpstr>
      <vt:lpstr>Параллельные плоскости в технике</vt:lpstr>
      <vt:lpstr>Параллельные плоскости в быту</vt:lpstr>
      <vt:lpstr>Параллельные плоскости в искусстве</vt:lpstr>
      <vt:lpstr>Две плоскости называются параллельными, если они не пересекаются.</vt:lpstr>
      <vt:lpstr>Презентация PowerPoint</vt:lpstr>
      <vt:lpstr>Разноуровневая работа</vt:lpstr>
      <vt:lpstr>Домашнее задание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7</cp:revision>
  <dcterms:created xsi:type="dcterms:W3CDTF">2016-09-19T05:19:39Z</dcterms:created>
  <dcterms:modified xsi:type="dcterms:W3CDTF">2016-09-19T06:11:06Z</dcterms:modified>
</cp:coreProperties>
</file>